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4" r:id="rId3"/>
    <p:sldId id="257" r:id="rId4"/>
    <p:sldId id="259" r:id="rId5"/>
    <p:sldId id="260" r:id="rId6"/>
    <p:sldId id="261" r:id="rId7"/>
    <p:sldId id="262" r:id="rId8"/>
    <p:sldId id="263"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372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b="1" dirty="0" smtClean="0">
                <a:solidFill>
                  <a:srgbClr val="000000"/>
                </a:solidFill>
                <a:latin typeface="p22-mackinac-pro" pitchFamily="34" charset="0"/>
                <a:ea typeface="p22-mackinac-pro" pitchFamily="34" charset="-122"/>
                <a:cs typeface="p22-mackinac-pro" pitchFamily="34" charset="-120"/>
              </a:rPr>
              <a:t>Clone of Lenovo </a:t>
            </a:r>
            <a:r>
              <a:rPr lang="en-US" sz="6036" b="1" dirty="0">
                <a:solidFill>
                  <a:srgbClr val="000000"/>
                </a:solidFill>
                <a:latin typeface="p22-mackinac-pro" pitchFamily="34" charset="0"/>
                <a:ea typeface="p22-mackinac-pro" pitchFamily="34" charset="-122"/>
                <a:cs typeface="p22-mackinac-pro" pitchFamily="34" charset="-120"/>
              </a:rPr>
              <a:t>India Website</a:t>
            </a:r>
            <a:endParaRPr lang="en-US" sz="6036" dirty="0"/>
          </a:p>
        </p:txBody>
      </p:sp>
      <p:sp>
        <p:nvSpPr>
          <p:cNvPr id="6" name="Text 2"/>
          <p:cNvSpPr/>
          <p:nvPr/>
        </p:nvSpPr>
        <p:spPr>
          <a:xfrm>
            <a:off x="652328" y="4554488"/>
            <a:ext cx="8310801" cy="2231538"/>
          </a:xfrm>
          <a:prstGeom prst="rect">
            <a:avLst/>
          </a:prstGeom>
          <a:noFill/>
          <a:ln/>
        </p:spPr>
        <p:txBody>
          <a:bodyPr wrap="square" rtlCol="0" anchor="t"/>
          <a:lstStyle/>
          <a:p>
            <a:pPr>
              <a:lnSpc>
                <a:spcPts val="2799"/>
              </a:lnSpc>
            </a:pPr>
            <a:r>
              <a:rPr lang="en-US" sz="2000" dirty="0">
                <a:latin typeface="Georgia" panose="02040502050405020303" pitchFamily="18" charset="0"/>
              </a:rPr>
              <a:t>In our project, we </a:t>
            </a:r>
            <a:r>
              <a:rPr lang="en-US" sz="2000" dirty="0" smtClean="0">
                <a:latin typeface="Georgia" panose="02040502050405020303" pitchFamily="18" charset="0"/>
              </a:rPr>
              <a:t>set out on </a:t>
            </a:r>
            <a:r>
              <a:rPr lang="en-US" sz="2000" dirty="0">
                <a:latin typeface="Georgia" panose="02040502050405020303" pitchFamily="18" charset="0"/>
              </a:rPr>
              <a:t>cloning the official Lenovo India website, aiming to replicate its design, functionality, and user experience. This presentation will guide you through our development journey, the challenges encountered, and the innovative solutions devised.</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782" y="397788"/>
            <a:ext cx="4247931" cy="122872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0307" y="4074289"/>
            <a:ext cx="13241438" cy="954107"/>
          </a:xfrm>
          <a:prstGeom prst="rect">
            <a:avLst/>
          </a:prstGeom>
          <a:noFill/>
        </p:spPr>
        <p:txBody>
          <a:bodyPr wrap="square" rtlCol="0">
            <a:spAutoFit/>
          </a:bodyPr>
          <a:lstStyle/>
          <a:p>
            <a:endParaRPr lang="en-IN" sz="2800" b="1" dirty="0">
              <a:solidFill>
                <a:schemeClr val="tx1">
                  <a:lumMod val="95000"/>
                  <a:lumOff val="5000"/>
                </a:schemeClr>
              </a:solidFill>
            </a:endParaRPr>
          </a:p>
          <a:p>
            <a:endParaRPr lang="en-IN"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938"/>
            <a:ext cx="14630400" cy="8229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2048" y="2229669"/>
            <a:ext cx="2865120" cy="28651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281" y="711994"/>
            <a:ext cx="4667250" cy="981075"/>
          </a:xfrm>
          <a:prstGeom prst="rect">
            <a:avLst/>
          </a:prstGeom>
        </p:spPr>
      </p:pic>
      <p:sp>
        <p:nvSpPr>
          <p:cNvPr id="8" name="Rectangle 1"/>
          <p:cNvSpPr>
            <a:spLocks noChangeArrowheads="1"/>
          </p:cNvSpPr>
          <p:nvPr/>
        </p:nvSpPr>
        <p:spPr bwMode="auto">
          <a:xfrm>
            <a:off x="54401" y="2538295"/>
            <a:ext cx="10382493"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eaLnBrk="0" fontAlgn="base" hangingPunct="0">
              <a:spcBef>
                <a:spcPct val="0"/>
              </a:spcBef>
              <a:spcAft>
                <a:spcPct val="0"/>
              </a:spcAft>
              <a:buFontTx/>
              <a:buChar char="•"/>
            </a:pPr>
            <a:r>
              <a:rPr lang="en-US" sz="2800" b="1" dirty="0"/>
              <a:t>Started by a group of Chinese researchers, Lenovo acquired IBM's Personal Computer Division in 2005, which significantly boosted their PC market share</a:t>
            </a:r>
            <a:r>
              <a:rPr lang="en-US" sz="2800" b="1" dirty="0" smtClean="0"/>
              <a:t>.</a:t>
            </a:r>
          </a:p>
          <a:p>
            <a:pPr lvl="1" eaLnBrk="0" fontAlgn="base" hangingPunct="0">
              <a:spcBef>
                <a:spcPct val="0"/>
              </a:spcBef>
              <a:spcAft>
                <a:spcPct val="0"/>
              </a:spcAft>
              <a:buFontTx/>
              <a:buChar char="•"/>
            </a:pPr>
            <a:endParaRPr kumimoji="0" lang="en-US" sz="2800" b="1" i="0" u="none" strike="noStrike" cap="none" normalizeH="0" baseline="0" dirty="0" smtClean="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sz="2400" b="1" i="0" u="none" strike="noStrike" cap="none" normalizeH="0" baseline="0" dirty="0" smtClean="0">
                <a:ln>
                  <a:noFill/>
                </a:ln>
                <a:solidFill>
                  <a:schemeClr val="tx1"/>
                </a:solidFill>
                <a:effectLst/>
                <a:latin typeface="Arial" panose="020B0604020202020204" pitchFamily="34" charset="0"/>
              </a:rPr>
              <a:t>A Chinese multinational technology company founded in 1984.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smtClean="0">
                <a:ln>
                  <a:noFill/>
                </a:ln>
                <a:solidFill>
                  <a:schemeClr val="tx1"/>
                </a:solidFill>
                <a:effectLst/>
                <a:latin typeface="Arial" panose="020B0604020202020204" pitchFamily="34" charset="0"/>
              </a:rPr>
              <a:t>Specializes in designing, manufacturing, and marketing consumer electronics, PCs, software, and related services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2400" b="1" dirty="0">
              <a:latin typeface="Arial" panose="020B0604020202020204" pitchFamily="34" charset="0"/>
            </a:endParaRPr>
          </a:p>
          <a:p>
            <a:pPr lvl="0" eaLnBrk="0" fontAlgn="base" hangingPunct="0">
              <a:spcBef>
                <a:spcPct val="0"/>
              </a:spcBef>
              <a:spcAft>
                <a:spcPct val="0"/>
              </a:spcAft>
              <a:buFontTx/>
              <a:buChar char="•"/>
            </a:pPr>
            <a:r>
              <a:rPr kumimoji="0" lang="en-US" sz="2400" b="1" i="0" u="none" strike="noStrike" cap="none" normalizeH="0" baseline="0" dirty="0" smtClean="0">
                <a:ln>
                  <a:noFill/>
                </a:ln>
                <a:solidFill>
                  <a:schemeClr val="tx1"/>
                </a:solidFill>
                <a:effectLst/>
                <a:latin typeface="Arial" panose="020B0604020202020204" pitchFamily="34" charset="0"/>
              </a:rPr>
              <a:t>They</a:t>
            </a:r>
            <a:r>
              <a:rPr kumimoji="0" lang="en-US" sz="2400" b="1" i="0" u="none" strike="noStrike" cap="none" normalizeH="0" dirty="0" smtClean="0">
                <a:ln>
                  <a:noFill/>
                </a:ln>
                <a:solidFill>
                  <a:schemeClr val="tx1"/>
                </a:solidFill>
                <a:effectLst/>
                <a:latin typeface="Arial" panose="020B0604020202020204" pitchFamily="34" charset="0"/>
              </a:rPr>
              <a:t> are known for the </a:t>
            </a:r>
            <a:r>
              <a:rPr lang="en-US" sz="2400" b="1" dirty="0"/>
              <a:t>World's Largest PC Manufacturer</a:t>
            </a:r>
            <a:r>
              <a:rPr lang="en-US" sz="2800" b="1" dirty="0"/>
              <a:t>: Lenovo holds the top spot for global PC sales</a:t>
            </a:r>
            <a:r>
              <a:rPr lang="en-US" sz="3200" b="1" dirty="0"/>
              <a:t>.</a:t>
            </a:r>
            <a:r>
              <a:rPr kumimoji="0" lang="en-US" sz="3200" b="1" i="0" u="none" strike="noStrike" cap="none" normalizeH="0" baseline="0" dirty="0" smtClean="0">
                <a:ln>
                  <a:noFill/>
                </a:ln>
                <a:solidFill>
                  <a:schemeClr val="tx1"/>
                </a:solidFill>
                <a:effectLst/>
                <a:latin typeface="Arial" panose="020B0604020202020204" pitchFamily="34" charset="0"/>
              </a:rPr>
              <a:t>. </a:t>
            </a:r>
            <a:r>
              <a:rPr lang="en-US" sz="2400" b="1" dirty="0">
                <a:latin typeface="Arial" panose="020B0604020202020204" pitchFamily="34" charset="0"/>
              </a:rPr>
              <a:t> </a:t>
            </a:r>
            <a:r>
              <a:rPr lang="en-US" sz="2400" b="1" dirty="0" smtClean="0">
                <a:latin typeface="Arial" panose="020B0604020202020204" pitchFamily="34" charset="0"/>
              </a:rPr>
              <a:t>And have </a:t>
            </a:r>
            <a:r>
              <a:rPr lang="en-US" sz="2400" b="1" dirty="0"/>
              <a:t>Global Presence:</a:t>
            </a:r>
            <a:r>
              <a:rPr lang="en-US" sz="2400" dirty="0"/>
              <a:t> </a:t>
            </a:r>
            <a:r>
              <a:rPr lang="en-US" sz="2800" b="1" dirty="0"/>
              <a:t>Operates in over 180 markets with a workforce of around 75,000 employees</a:t>
            </a:r>
            <a:r>
              <a:rPr lang="en-US" sz="2000" dirty="0"/>
              <a:t>.</a:t>
            </a:r>
            <a:endParaRPr kumimoji="0" lang="en-US" sz="20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190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nodePh="1">
                                  <p:stCondLst>
                                    <p:cond delay="5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48" y="0"/>
            <a:ext cx="14630400" cy="8229600"/>
          </a:xfrm>
          <a:prstGeom prst="rect">
            <a:avLst/>
          </a:prstGeom>
        </p:spPr>
      </p:pic>
      <p:sp>
        <p:nvSpPr>
          <p:cNvPr id="6" name="Text 2"/>
          <p:cNvSpPr/>
          <p:nvPr/>
        </p:nvSpPr>
        <p:spPr>
          <a:xfrm>
            <a:off x="2037993" y="1818323"/>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Challenges </a:t>
            </a:r>
            <a:r>
              <a:rPr lang="en-US" sz="4374" b="1" dirty="0" smtClean="0">
                <a:solidFill>
                  <a:srgbClr val="000000"/>
                </a:solidFill>
                <a:latin typeface="p22-mackinac-pro" pitchFamily="34" charset="0"/>
                <a:ea typeface="p22-mackinac-pro" pitchFamily="34" charset="-122"/>
                <a:cs typeface="p22-mackinac-pro" pitchFamily="34" charset="-120"/>
              </a:rPr>
              <a:t>Faced During Cloning</a:t>
            </a:r>
            <a:endParaRPr lang="en-US" sz="4374" dirty="0"/>
          </a:p>
        </p:txBody>
      </p:sp>
      <p:sp>
        <p:nvSpPr>
          <p:cNvPr id="7" name="Shape 3"/>
          <p:cNvSpPr/>
          <p:nvPr/>
        </p:nvSpPr>
        <p:spPr>
          <a:xfrm>
            <a:off x="2037993" y="3019544"/>
            <a:ext cx="499943" cy="499943"/>
          </a:xfrm>
          <a:prstGeom prst="roundRect">
            <a:avLst>
              <a:gd name="adj" fmla="val 20000"/>
            </a:avLst>
          </a:prstGeom>
          <a:solidFill>
            <a:srgbClr val="CCEEFF"/>
          </a:solidFill>
          <a:ln w="7620">
            <a:solidFill>
              <a:srgbClr val="B2D4E5"/>
            </a:solidFill>
            <a:prstDash val="solid"/>
          </a:ln>
        </p:spPr>
      </p:sp>
      <p:sp>
        <p:nvSpPr>
          <p:cNvPr id="8" name="Text 4"/>
          <p:cNvSpPr/>
          <p:nvPr/>
        </p:nvSpPr>
        <p:spPr>
          <a:xfrm>
            <a:off x="2220278" y="306121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5"/>
          <p:cNvSpPr/>
          <p:nvPr/>
        </p:nvSpPr>
        <p:spPr>
          <a:xfrm>
            <a:off x="2760107" y="3095863"/>
            <a:ext cx="2647950"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
            </a:r>
            <a:r>
              <a:rPr lang="en-US" sz="2187" b="1" dirty="0" smtClean="0">
                <a:solidFill>
                  <a:srgbClr val="272525"/>
                </a:solidFill>
                <a:latin typeface="p22-mackinac-pro" pitchFamily="34" charset="0"/>
                <a:ea typeface="p22-mackinac-pro" pitchFamily="34" charset="-122"/>
                <a:cs typeface="p22-mackinac-pro" pitchFamily="34" charset="-120"/>
              </a:rPr>
              <a:t>uplicating </a:t>
            </a:r>
            <a:r>
              <a:rPr lang="en-US" sz="2187" b="1" dirty="0">
                <a:solidFill>
                  <a:srgbClr val="272525"/>
                </a:solidFill>
                <a:latin typeface="p22-mackinac-pro" pitchFamily="34" charset="0"/>
                <a:ea typeface="p22-mackinac-pro" pitchFamily="34" charset="-122"/>
                <a:cs typeface="p22-mackinac-pro" pitchFamily="34" charset="-120"/>
              </a:rPr>
              <a:t>T</a:t>
            </a:r>
            <a:r>
              <a:rPr lang="en-US" sz="2187" b="1" dirty="0" smtClean="0">
                <a:solidFill>
                  <a:srgbClr val="272525"/>
                </a:solidFill>
                <a:latin typeface="p22-mackinac-pro" pitchFamily="34" charset="0"/>
                <a:ea typeface="p22-mackinac-pro" pitchFamily="34" charset="-122"/>
                <a:cs typeface="p22-mackinac-pro" pitchFamily="34" charset="-120"/>
              </a:rPr>
              <a:t>he </a:t>
            </a:r>
          </a:p>
          <a:p>
            <a:pPr marL="0" indent="0">
              <a:lnSpc>
                <a:spcPts val="2734"/>
              </a:lnSpc>
              <a:buNone/>
            </a:pPr>
            <a:r>
              <a:rPr lang="en-US" sz="2187" b="1" dirty="0" smtClean="0">
                <a:solidFill>
                  <a:srgbClr val="272525"/>
                </a:solidFill>
                <a:latin typeface="p22-mackinac-pro" pitchFamily="34" charset="0"/>
                <a:ea typeface="p22-mackinac-pro" pitchFamily="34" charset="-122"/>
                <a:cs typeface="p22-mackinac-pro" pitchFamily="34" charset="-120"/>
              </a:rPr>
              <a:t>UI  </a:t>
            </a:r>
            <a:endParaRPr lang="en-US" sz="2187" dirty="0"/>
          </a:p>
        </p:txBody>
      </p:sp>
      <p:sp>
        <p:nvSpPr>
          <p:cNvPr id="10" name="Text 6"/>
          <p:cNvSpPr/>
          <p:nvPr/>
        </p:nvSpPr>
        <p:spPr>
          <a:xfrm>
            <a:off x="2760107" y="3923467"/>
            <a:ext cx="2647950" cy="2132409"/>
          </a:xfrm>
          <a:prstGeom prst="rect">
            <a:avLst/>
          </a:prstGeom>
          <a:noFill/>
          <a:ln/>
        </p:spPr>
        <p:txBody>
          <a:bodyPr wrap="square" rtlCol="0" anchor="t"/>
          <a:lstStyle/>
          <a:p>
            <a:pPr marL="0" indent="0">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Recreating the complex UI and interactive element of the Lenovo India was a significant challenge for us </a:t>
            </a:r>
            <a:endParaRPr lang="en-US" sz="1750" dirty="0"/>
          </a:p>
        </p:txBody>
      </p:sp>
      <p:sp>
        <p:nvSpPr>
          <p:cNvPr id="11" name="Shape 7"/>
          <p:cNvSpPr/>
          <p:nvPr/>
        </p:nvSpPr>
        <p:spPr>
          <a:xfrm>
            <a:off x="5630228" y="3019544"/>
            <a:ext cx="499943" cy="499943"/>
          </a:xfrm>
          <a:prstGeom prst="roundRect">
            <a:avLst>
              <a:gd name="adj" fmla="val 20000"/>
            </a:avLst>
          </a:prstGeom>
          <a:solidFill>
            <a:srgbClr val="CCEEFF"/>
          </a:solidFill>
          <a:ln w="7620">
            <a:solidFill>
              <a:srgbClr val="B2D4E5"/>
            </a:solidFill>
            <a:prstDash val="solid"/>
          </a:ln>
        </p:spPr>
      </p:sp>
      <p:sp>
        <p:nvSpPr>
          <p:cNvPr id="12" name="Text 8"/>
          <p:cNvSpPr/>
          <p:nvPr/>
        </p:nvSpPr>
        <p:spPr>
          <a:xfrm>
            <a:off x="5783104" y="3061216"/>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7" name="Text 13"/>
          <p:cNvSpPr/>
          <p:nvPr/>
        </p:nvSpPr>
        <p:spPr>
          <a:xfrm>
            <a:off x="6395992" y="2889457"/>
            <a:ext cx="2002914" cy="1034010"/>
          </a:xfrm>
          <a:prstGeom prst="rect">
            <a:avLst/>
          </a:prstGeom>
          <a:noFill/>
          <a:ln/>
        </p:spPr>
        <p:txBody>
          <a:bodyPr wrap="square" rtlCol="0" anchor="t"/>
          <a:lstStyle/>
          <a:p>
            <a:pPr marL="0" indent="0">
              <a:lnSpc>
                <a:spcPts val="2734"/>
              </a:lnSpc>
              <a:buNone/>
            </a:pPr>
            <a:r>
              <a:rPr lang="en-US" sz="2187" b="1" dirty="0" smtClean="0">
                <a:solidFill>
                  <a:srgbClr val="272525"/>
                </a:solidFill>
                <a:latin typeface="p22-mackinac-pro" pitchFamily="34" charset="0"/>
                <a:ea typeface="p22-mackinac-pro" pitchFamily="34" charset="-122"/>
                <a:cs typeface="p22-mackinac-pro" pitchFamily="34" charset="-120"/>
              </a:rPr>
              <a:t>Making Responsive design </a:t>
            </a:r>
            <a:endParaRPr lang="en-US" sz="2187" dirty="0"/>
          </a:p>
        </p:txBody>
      </p:sp>
      <p:sp>
        <p:nvSpPr>
          <p:cNvPr id="18" name="Text 14"/>
          <p:cNvSpPr/>
          <p:nvPr/>
        </p:nvSpPr>
        <p:spPr>
          <a:xfrm>
            <a:off x="6395992" y="4011652"/>
            <a:ext cx="2647950" cy="302167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Ensuring the website's responsiveness and seamless user experience across different devices and screen sizes was crucial</a:t>
            </a:r>
            <a:r>
              <a:rPr lang="en-US" sz="1750" dirty="0" smtClean="0">
                <a:solidFill>
                  <a:srgbClr val="272525"/>
                </a:solidFill>
                <a:latin typeface="Eudoxus Sans" pitchFamily="34" charset="0"/>
                <a:ea typeface="Eudoxus Sans" pitchFamily="34" charset="-122"/>
                <a:cs typeface="Eudoxus Sans" pitchFamily="34" charset="-120"/>
              </a:rPr>
              <a:t>.</a:t>
            </a:r>
          </a:p>
          <a:p>
            <a:pPr marL="0" indent="0">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But we’ve fixed it with the media query in css </a:t>
            </a:r>
          </a:p>
          <a:p>
            <a:pPr marL="0" indent="0">
              <a:lnSpc>
                <a:spcPts val="2799"/>
              </a:lnSpc>
              <a:buNone/>
            </a:pPr>
            <a:endParaRPr lang="en-US" sz="1750"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3815" y="174260"/>
            <a:ext cx="3232534" cy="6126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6" name="Text 3"/>
          <p:cNvSpPr/>
          <p:nvPr/>
        </p:nvSpPr>
        <p:spPr>
          <a:xfrm>
            <a:off x="2267783" y="2618899"/>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67783" y="3099316"/>
            <a:ext cx="4706541" cy="1421606"/>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56076" y="2618899"/>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7656076" y="3099316"/>
            <a:ext cx="4706541" cy="1421606"/>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5104750" y="5159846"/>
            <a:ext cx="2777490" cy="347186"/>
          </a:xfrm>
          <a:prstGeom prst="rect">
            <a:avLst/>
          </a:prstGeom>
          <a:noFill/>
          <a:ln/>
        </p:spPr>
        <p:txBody>
          <a:bodyPr wrap="none" rtlCol="0" anchor="t"/>
          <a:lstStyle/>
          <a:p>
            <a:pPr>
              <a:lnSpc>
                <a:spcPts val="2734"/>
              </a:lnSpc>
            </a:pPr>
            <a:endParaRPr lang="en-US" sz="2187" dirty="0"/>
          </a:p>
        </p:txBody>
      </p:sp>
      <p:sp>
        <p:nvSpPr>
          <p:cNvPr id="16" name="Text 13"/>
          <p:cNvSpPr/>
          <p:nvPr/>
        </p:nvSpPr>
        <p:spPr>
          <a:xfrm>
            <a:off x="5007339" y="5637014"/>
            <a:ext cx="4706541" cy="1066205"/>
          </a:xfrm>
          <a:prstGeom prst="rect">
            <a:avLst/>
          </a:prstGeom>
          <a:noFill/>
          <a:ln/>
        </p:spPr>
        <p:txBody>
          <a:bodyPr wrap="square" rtlCol="0" anchor="t"/>
          <a:lstStyle/>
          <a:p>
            <a:pPr marL="0" indent="0">
              <a:lnSpc>
                <a:spcPts val="2799"/>
              </a:lnSpc>
              <a:buNone/>
            </a:pPr>
            <a:endParaRPr lang="en-US" sz="175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2" y="0"/>
            <a:ext cx="14686001" cy="8308642"/>
          </a:xfrm>
          <a:prstGeom prst="rect">
            <a:avLst/>
          </a:prstGeom>
        </p:spPr>
      </p:pic>
      <p:sp>
        <p:nvSpPr>
          <p:cNvPr id="19" name="Shape 0"/>
          <p:cNvSpPr/>
          <p:nvPr/>
        </p:nvSpPr>
        <p:spPr>
          <a:xfrm>
            <a:off x="-79178" y="39521"/>
            <a:ext cx="14630400" cy="8229600"/>
          </a:xfrm>
          <a:prstGeom prst="rect">
            <a:avLst/>
          </a:prstGeom>
          <a:solidFill>
            <a:srgbClr val="FFFFFF">
              <a:alpha val="75000"/>
            </a:srgbClr>
          </a:solidFill>
          <a:ln/>
        </p:spPr>
      </p:sp>
      <p:sp>
        <p:nvSpPr>
          <p:cNvPr id="12" name="TextBox 11"/>
          <p:cNvSpPr txBox="1"/>
          <p:nvPr/>
        </p:nvSpPr>
        <p:spPr>
          <a:xfrm>
            <a:off x="70842" y="-75989"/>
            <a:ext cx="9100422" cy="1323439"/>
          </a:xfrm>
          <a:prstGeom prst="rect">
            <a:avLst/>
          </a:prstGeom>
          <a:noFill/>
        </p:spPr>
        <p:txBody>
          <a:bodyPr wrap="square" rtlCol="0">
            <a:spAutoFit/>
          </a:bodyPr>
          <a:lstStyle/>
          <a:p>
            <a:r>
              <a:rPr lang="en-US" sz="8000" dirty="0">
                <a:latin typeface="Arial Rounded MT Bold" panose="020F0704030504030204" pitchFamily="34" charset="0"/>
              </a:rPr>
              <a:t>F</a:t>
            </a:r>
            <a:r>
              <a:rPr lang="en-US" sz="8000" dirty="0" smtClean="0">
                <a:latin typeface="Arial Rounded MT Bold" panose="020F0704030504030204" pitchFamily="34" charset="0"/>
              </a:rPr>
              <a:t>unctionality</a:t>
            </a:r>
            <a:endParaRPr lang="en-IN" sz="1400" dirty="0">
              <a:latin typeface="Arial Rounded MT Bold" panose="020F0704030504030204"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7881" y="891864"/>
            <a:ext cx="4576872" cy="2406477"/>
          </a:xfrm>
          <a:prstGeom prst="rect">
            <a:avLst/>
          </a:prstGeom>
        </p:spPr>
      </p:pic>
      <p:sp>
        <p:nvSpPr>
          <p:cNvPr id="24" name="TextBox 23"/>
          <p:cNvSpPr txBox="1"/>
          <p:nvPr/>
        </p:nvSpPr>
        <p:spPr>
          <a:xfrm>
            <a:off x="640080" y="1247450"/>
            <a:ext cx="3980973" cy="733750"/>
          </a:xfrm>
          <a:prstGeom prst="rect">
            <a:avLst/>
          </a:prstGeom>
          <a:noFill/>
        </p:spPr>
        <p:txBody>
          <a:bodyPr wrap="square" rtlCol="0">
            <a:spAutoFit/>
          </a:bodyPr>
          <a:lstStyle/>
          <a:p>
            <a:endParaRPr lang="en-IN" dirty="0"/>
          </a:p>
        </p:txBody>
      </p:sp>
      <p:sp>
        <p:nvSpPr>
          <p:cNvPr id="25" name="TextBox 24"/>
          <p:cNvSpPr txBox="1"/>
          <p:nvPr/>
        </p:nvSpPr>
        <p:spPr>
          <a:xfrm>
            <a:off x="546527" y="1533414"/>
            <a:ext cx="8452007" cy="2185214"/>
          </a:xfrm>
          <a:prstGeom prst="rect">
            <a:avLst/>
          </a:prstGeom>
          <a:noFill/>
        </p:spPr>
        <p:txBody>
          <a:bodyPr wrap="square" rtlCol="0">
            <a:spAutoFit/>
          </a:bodyPr>
          <a:lstStyle/>
          <a:p>
            <a:r>
              <a:rPr lang="en-IN" sz="3600" b="1" dirty="0"/>
              <a:t>Sign </a:t>
            </a:r>
            <a:r>
              <a:rPr lang="en-IN" sz="3600" b="1" dirty="0" smtClean="0"/>
              <a:t>In/Out</a:t>
            </a:r>
          </a:p>
          <a:p>
            <a:endParaRPr lang="en-IN" b="1" dirty="0"/>
          </a:p>
          <a:p>
            <a:r>
              <a:rPr lang="en-US" sz="3200" dirty="0"/>
              <a:t>Users can securely sign in and out of their accounts, accessing personalized </a:t>
            </a:r>
            <a:r>
              <a:rPr lang="en-US" sz="3200" dirty="0" smtClean="0"/>
              <a:t>features. .</a:t>
            </a:r>
            <a:endParaRPr lang="en-US" sz="3200" dirty="0"/>
          </a:p>
          <a:p>
            <a:endParaRPr lang="en-IN"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051" y="4004592"/>
            <a:ext cx="3773924" cy="3773924"/>
          </a:xfrm>
          <a:prstGeom prst="rect">
            <a:avLst/>
          </a:prstGeom>
        </p:spPr>
      </p:pic>
      <p:sp>
        <p:nvSpPr>
          <p:cNvPr id="3" name="TextBox 2"/>
          <p:cNvSpPr txBox="1"/>
          <p:nvPr/>
        </p:nvSpPr>
        <p:spPr>
          <a:xfrm>
            <a:off x="5573582" y="5025376"/>
            <a:ext cx="8871527" cy="2246769"/>
          </a:xfrm>
          <a:prstGeom prst="rect">
            <a:avLst/>
          </a:prstGeom>
          <a:noFill/>
        </p:spPr>
        <p:txBody>
          <a:bodyPr wrap="square" rtlCol="0">
            <a:spAutoFit/>
          </a:bodyPr>
          <a:lstStyle/>
          <a:p>
            <a:r>
              <a:rPr lang="en-IN" sz="2800" dirty="0" smtClean="0"/>
              <a:t>In order of implementing the </a:t>
            </a:r>
            <a:r>
              <a:rPr lang="en-IN" sz="2800" dirty="0" err="1" smtClean="0"/>
              <a:t>fuction</a:t>
            </a:r>
            <a:r>
              <a:rPr lang="en-IN" sz="2800" dirty="0" smtClean="0"/>
              <a:t> we have also implement a </a:t>
            </a:r>
            <a:r>
              <a:rPr lang="en-IN" sz="2800" dirty="0" err="1" smtClean="0"/>
              <a:t>fuction</a:t>
            </a:r>
            <a:r>
              <a:rPr lang="en-IN" sz="2800" dirty="0" smtClean="0"/>
              <a:t> of adding item in </a:t>
            </a:r>
            <a:r>
              <a:rPr lang="en-IN" sz="2800" dirty="0" err="1" smtClean="0"/>
              <a:t>wishlist</a:t>
            </a:r>
            <a:r>
              <a:rPr lang="en-IN" sz="2800" dirty="0" smtClean="0"/>
              <a:t>  in our project with the help of wish list user can save his/her item in the wish list if they are considering to purchasing it later and they can track the price of the product</a:t>
            </a:r>
            <a:endParaRPr lang="en-IN" sz="2800" dirty="0"/>
          </a:p>
        </p:txBody>
      </p:sp>
      <p:sp>
        <p:nvSpPr>
          <p:cNvPr id="4" name="TextBox 3"/>
          <p:cNvSpPr txBox="1"/>
          <p:nvPr/>
        </p:nvSpPr>
        <p:spPr>
          <a:xfrm>
            <a:off x="5586633" y="4426764"/>
            <a:ext cx="6199833" cy="677108"/>
          </a:xfrm>
          <a:prstGeom prst="rect">
            <a:avLst/>
          </a:prstGeom>
          <a:noFill/>
        </p:spPr>
        <p:txBody>
          <a:bodyPr wrap="square" rtlCol="0">
            <a:spAutoFit/>
          </a:bodyPr>
          <a:lstStyle/>
          <a:p>
            <a:r>
              <a:rPr lang="en-IN" sz="3800" b="1" dirty="0" smtClean="0"/>
              <a:t>Wish list</a:t>
            </a:r>
            <a:endParaRPr lang="en-IN" sz="3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2" presetClass="entr" presetSubtype="1" fill="hold" grpId="0" nodeType="withEffect">
                                  <p:stCondLst>
                                    <p:cond delay="5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0-#ppt_h/2"/>
                                          </p:val>
                                        </p:tav>
                                        <p:tav tm="100000">
                                          <p:val>
                                            <p:strVal val="#ppt_y"/>
                                          </p:val>
                                        </p:tav>
                                      </p:tavLst>
                                    </p:anim>
                                  </p:childTnLst>
                                </p:cTn>
                              </p:par>
                              <p:par>
                                <p:cTn id="36" presetID="2" presetClass="entr" presetSubtype="8" fill="hold" grpId="0" nodeType="withEffect">
                                  <p:stCondLst>
                                    <p:cond delay="50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0-#ppt_w/2"/>
                                          </p:val>
                                        </p:tav>
                                        <p:tav tm="100000">
                                          <p:val>
                                            <p:strVal val="#ppt_x"/>
                                          </p:val>
                                        </p:tav>
                                      </p:tavLst>
                                    </p:anim>
                                    <p:anim calcmode="lin" valueType="num">
                                      <p:cBhvr additive="base">
                                        <p:cTn id="3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5" grpId="0" animBg="1"/>
      <p:bldP spid="16" grpId="0" animBg="1"/>
      <p:bldP spid="1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876776"/>
            <a:ext cx="738056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Development Methodology</a:t>
            </a:r>
            <a:endParaRPr lang="en-US" sz="4374" dirty="0"/>
          </a:p>
        </p:txBody>
      </p:sp>
      <p:sp>
        <p:nvSpPr>
          <p:cNvPr id="7" name="Shape 3"/>
          <p:cNvSpPr/>
          <p:nvPr/>
        </p:nvSpPr>
        <p:spPr>
          <a:xfrm>
            <a:off x="2037993" y="4450913"/>
            <a:ext cx="10554414" cy="44410"/>
          </a:xfrm>
          <a:prstGeom prst="roundRect">
            <a:avLst>
              <a:gd name="adj" fmla="val 225151"/>
            </a:avLst>
          </a:prstGeom>
          <a:solidFill>
            <a:srgbClr val="B2D4E5"/>
          </a:solidFill>
          <a:ln/>
        </p:spPr>
      </p:sp>
      <p:sp>
        <p:nvSpPr>
          <p:cNvPr id="8" name="Shape 4"/>
          <p:cNvSpPr/>
          <p:nvPr/>
        </p:nvSpPr>
        <p:spPr>
          <a:xfrm>
            <a:off x="4598849" y="3673316"/>
            <a:ext cx="44410" cy="777597"/>
          </a:xfrm>
          <a:prstGeom prst="roundRect">
            <a:avLst>
              <a:gd name="adj" fmla="val 225151"/>
            </a:avLst>
          </a:prstGeom>
          <a:solidFill>
            <a:srgbClr val="B2D4E5"/>
          </a:solidFill>
          <a:ln/>
        </p:spPr>
      </p:sp>
      <p:sp>
        <p:nvSpPr>
          <p:cNvPr id="9" name="Shape 5"/>
          <p:cNvSpPr/>
          <p:nvPr/>
        </p:nvSpPr>
        <p:spPr>
          <a:xfrm>
            <a:off x="4371142" y="4201001"/>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4553426" y="4242673"/>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1" name="Text 7"/>
          <p:cNvSpPr/>
          <p:nvPr/>
        </p:nvSpPr>
        <p:spPr>
          <a:xfrm>
            <a:off x="3232309" y="1904405"/>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Planning</a:t>
            </a:r>
            <a:endParaRPr lang="en-US" sz="2187" dirty="0"/>
          </a:p>
        </p:txBody>
      </p:sp>
      <p:sp>
        <p:nvSpPr>
          <p:cNvPr id="12" name="Text 8"/>
          <p:cNvSpPr/>
          <p:nvPr/>
        </p:nvSpPr>
        <p:spPr>
          <a:xfrm>
            <a:off x="2260163" y="2384822"/>
            <a:ext cx="4721781" cy="1066205"/>
          </a:xfrm>
          <a:prstGeom prst="rect">
            <a:avLst/>
          </a:prstGeom>
          <a:noFill/>
          <a:ln/>
        </p:spPr>
        <p:txBody>
          <a:bodyPr wrap="square" rtlCol="0" anchor="t"/>
          <a:lstStyle/>
          <a:p>
            <a:pPr marL="0" indent="0" algn="ctr">
              <a:lnSpc>
                <a:spcPts val="2799"/>
              </a:lnSpc>
              <a:buNone/>
            </a:pPr>
            <a:r>
              <a:rPr lang="en-US" sz="1750" dirty="0">
                <a:solidFill>
                  <a:srgbClr val="272525"/>
                </a:solidFill>
                <a:latin typeface="Eudoxus Sans" pitchFamily="34" charset="0"/>
                <a:ea typeface="Eudoxus Sans" pitchFamily="34" charset="-122"/>
                <a:cs typeface="Eudoxus Sans" pitchFamily="34" charset="-120"/>
              </a:rPr>
              <a:t>We began with a comprehensive planning phase, defining project scope, user requirements, and development milestones.</a:t>
            </a:r>
            <a:endParaRPr lang="en-US" sz="1750" dirty="0"/>
          </a:p>
        </p:txBody>
      </p:sp>
      <p:sp>
        <p:nvSpPr>
          <p:cNvPr id="13" name="Shape 9"/>
          <p:cNvSpPr/>
          <p:nvPr/>
        </p:nvSpPr>
        <p:spPr>
          <a:xfrm>
            <a:off x="7292995" y="4450913"/>
            <a:ext cx="44410" cy="777597"/>
          </a:xfrm>
          <a:prstGeom prst="roundRect">
            <a:avLst>
              <a:gd name="adj" fmla="val 225151"/>
            </a:avLst>
          </a:prstGeom>
          <a:solidFill>
            <a:srgbClr val="B2D4E5"/>
          </a:solidFill>
          <a:ln/>
        </p:spPr>
      </p:sp>
      <p:sp>
        <p:nvSpPr>
          <p:cNvPr id="14" name="Shape 10"/>
          <p:cNvSpPr/>
          <p:nvPr/>
        </p:nvSpPr>
        <p:spPr>
          <a:xfrm>
            <a:off x="7065288" y="4201001"/>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7218164" y="4242673"/>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6" name="Text 12"/>
          <p:cNvSpPr/>
          <p:nvPr/>
        </p:nvSpPr>
        <p:spPr>
          <a:xfrm>
            <a:off x="5926455" y="5450800"/>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Design</a:t>
            </a:r>
            <a:endParaRPr lang="en-US" sz="2187" dirty="0"/>
          </a:p>
        </p:txBody>
      </p:sp>
      <p:sp>
        <p:nvSpPr>
          <p:cNvPr id="17" name="Text 13"/>
          <p:cNvSpPr/>
          <p:nvPr/>
        </p:nvSpPr>
        <p:spPr>
          <a:xfrm>
            <a:off x="4954310" y="5931216"/>
            <a:ext cx="5077241" cy="1896449"/>
          </a:xfrm>
          <a:prstGeom prst="rect">
            <a:avLst/>
          </a:prstGeom>
          <a:noFill/>
          <a:ln/>
        </p:spPr>
        <p:txBody>
          <a:bodyPr wrap="square" rtlCol="0" anchor="t"/>
          <a:lstStyle/>
          <a:p>
            <a:pPr marL="0" indent="0" algn="ctr">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We’ve worked with our team to make this website more user flexible and  responsive design</a:t>
            </a:r>
            <a:r>
              <a:rPr lang="en-US" sz="1750" dirty="0">
                <a:solidFill>
                  <a:srgbClr val="272525"/>
                </a:solidFill>
                <a:latin typeface="Eudoxus Sans" pitchFamily="34" charset="0"/>
                <a:ea typeface="Eudoxus Sans" pitchFamily="34" charset="-122"/>
                <a:cs typeface="Eudoxus Sans" pitchFamily="34" charset="-120"/>
              </a:rPr>
              <a:t>, ensuring it aligned with the original Lenovo India website's branding and user experience.</a:t>
            </a:r>
            <a:endParaRPr lang="en-US" sz="1750" dirty="0"/>
          </a:p>
        </p:txBody>
      </p:sp>
      <p:sp>
        <p:nvSpPr>
          <p:cNvPr id="18" name="Shape 14"/>
          <p:cNvSpPr/>
          <p:nvPr/>
        </p:nvSpPr>
        <p:spPr>
          <a:xfrm>
            <a:off x="9987141" y="3673316"/>
            <a:ext cx="44410" cy="777597"/>
          </a:xfrm>
          <a:prstGeom prst="roundRect">
            <a:avLst>
              <a:gd name="adj" fmla="val 225151"/>
            </a:avLst>
          </a:prstGeom>
          <a:solidFill>
            <a:srgbClr val="B2D4E5"/>
          </a:solidFill>
          <a:ln/>
        </p:spPr>
      </p:sp>
      <p:sp>
        <p:nvSpPr>
          <p:cNvPr id="19" name="Shape 15"/>
          <p:cNvSpPr/>
          <p:nvPr/>
        </p:nvSpPr>
        <p:spPr>
          <a:xfrm>
            <a:off x="9759434" y="4201001"/>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9909572" y="4242673"/>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1" name="Text 17"/>
          <p:cNvSpPr/>
          <p:nvPr/>
        </p:nvSpPr>
        <p:spPr>
          <a:xfrm>
            <a:off x="8620601" y="1904405"/>
            <a:ext cx="2777490" cy="347186"/>
          </a:xfrm>
          <a:prstGeom prst="rect">
            <a:avLst/>
          </a:prstGeom>
          <a:noFill/>
          <a:ln/>
        </p:spPr>
        <p:txBody>
          <a:bodyPr wrap="none" rtlCol="0" anchor="t"/>
          <a:lstStyle/>
          <a:p>
            <a:pPr marL="0" indent="0" algn="ct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Implementation</a:t>
            </a:r>
            <a:endParaRPr lang="en-US" sz="2187" dirty="0"/>
          </a:p>
        </p:txBody>
      </p:sp>
      <p:sp>
        <p:nvSpPr>
          <p:cNvPr id="22" name="Text 18"/>
          <p:cNvSpPr/>
          <p:nvPr/>
        </p:nvSpPr>
        <p:spPr>
          <a:xfrm>
            <a:off x="7648456" y="2384822"/>
            <a:ext cx="4721781" cy="1066205"/>
          </a:xfrm>
          <a:prstGeom prst="rect">
            <a:avLst/>
          </a:prstGeom>
          <a:noFill/>
          <a:ln/>
        </p:spPr>
        <p:txBody>
          <a:bodyPr wrap="square" rtlCol="0" anchor="t"/>
          <a:lstStyle/>
          <a:p>
            <a:pPr algn="ctr">
              <a:lnSpc>
                <a:spcPts val="2799"/>
              </a:lnSpc>
            </a:pPr>
            <a:r>
              <a:rPr lang="en-US" sz="1750" dirty="0">
                <a:solidFill>
                  <a:srgbClr val="272525"/>
                </a:solidFill>
                <a:latin typeface="Eudoxus Sans" pitchFamily="34" charset="0"/>
                <a:ea typeface="Eudoxus Sans" pitchFamily="34" charset="-122"/>
                <a:cs typeface="Eudoxus Sans" pitchFamily="34" charset="-120"/>
              </a:rPr>
              <a:t>We followed </a:t>
            </a:r>
            <a:r>
              <a:rPr lang="en-US" sz="1750" dirty="0" smtClean="0">
                <a:solidFill>
                  <a:srgbClr val="272525"/>
                </a:solidFill>
                <a:latin typeface="Eudoxus Sans" pitchFamily="34" charset="0"/>
                <a:ea typeface="Eudoxus Sans" pitchFamily="34" charset="-122"/>
                <a:cs typeface="Eudoxus Sans" pitchFamily="34" charset="-120"/>
              </a:rPr>
              <a:t>an Flexible development approach to build </a:t>
            </a:r>
            <a:r>
              <a:rPr lang="en-US" sz="1750" dirty="0">
                <a:solidFill>
                  <a:srgbClr val="272525"/>
                </a:solidFill>
                <a:latin typeface="Eudoxus Sans" pitchFamily="34" charset="0"/>
                <a:ea typeface="Eudoxus Sans" pitchFamily="34" charset="-122"/>
                <a:cs typeface="Eudoxus Sans" pitchFamily="34" charset="-120"/>
              </a:rPr>
              <a:t>and test the website's functionality.</a:t>
            </a:r>
            <a:endParaRPr lang="en-US" sz="1750"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1581" y="76699"/>
            <a:ext cx="2309704" cy="23097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6" grpId="0" animBg="1"/>
      <p:bldP spid="17"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3383"/>
            <a:ext cx="14630400" cy="8229600"/>
          </a:xfrm>
          <a:prstGeom prst="rect">
            <a:avLst/>
          </a:prstGeom>
        </p:spPr>
      </p:pic>
      <p:sp>
        <p:nvSpPr>
          <p:cNvPr id="4" name="Text 1"/>
          <p:cNvSpPr/>
          <p:nvPr/>
        </p:nvSpPr>
        <p:spPr>
          <a:xfrm>
            <a:off x="2684560" y="1279935"/>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Technology </a:t>
            </a:r>
            <a:r>
              <a:rPr lang="en-US" sz="4374" b="1" dirty="0" smtClean="0">
                <a:solidFill>
                  <a:srgbClr val="000000"/>
                </a:solidFill>
                <a:latin typeface="p22-mackinac-pro" pitchFamily="34" charset="0"/>
                <a:ea typeface="p22-mackinac-pro" pitchFamily="34" charset="-122"/>
                <a:cs typeface="p22-mackinac-pro" pitchFamily="34" charset="-120"/>
              </a:rPr>
              <a:t>Stack used </a:t>
            </a:r>
            <a:endParaRPr lang="en-US" sz="4374" dirty="0"/>
          </a:p>
        </p:txBody>
      </p:sp>
      <p:sp>
        <p:nvSpPr>
          <p:cNvPr id="6" name="Text 2"/>
          <p:cNvSpPr/>
          <p:nvPr/>
        </p:nvSpPr>
        <p:spPr>
          <a:xfrm>
            <a:off x="1834354" y="3734231"/>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HTML</a:t>
            </a:r>
            <a:endParaRPr lang="en-US" sz="2187" dirty="0"/>
          </a:p>
        </p:txBody>
      </p:sp>
      <p:sp>
        <p:nvSpPr>
          <p:cNvPr id="7" name="Text 3"/>
          <p:cNvSpPr/>
          <p:nvPr/>
        </p:nvSpPr>
        <p:spPr>
          <a:xfrm>
            <a:off x="1782783" y="4230197"/>
            <a:ext cx="2388632"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foundation of our website, used for structuring the content and layout.</a:t>
            </a:r>
            <a:endParaRPr lang="en-US" sz="1750" dirty="0"/>
          </a:p>
        </p:txBody>
      </p:sp>
      <p:sp>
        <p:nvSpPr>
          <p:cNvPr id="9" name="Text 4"/>
          <p:cNvSpPr/>
          <p:nvPr/>
        </p:nvSpPr>
        <p:spPr>
          <a:xfrm>
            <a:off x="4533506" y="3783012"/>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CSS</a:t>
            </a:r>
            <a:endParaRPr lang="en-US" sz="2187" dirty="0"/>
          </a:p>
        </p:txBody>
      </p:sp>
      <p:sp>
        <p:nvSpPr>
          <p:cNvPr id="10" name="Text 5"/>
          <p:cNvSpPr/>
          <p:nvPr/>
        </p:nvSpPr>
        <p:spPr>
          <a:xfrm>
            <a:off x="4440152" y="4314695"/>
            <a:ext cx="2388632" cy="2334711"/>
          </a:xfrm>
          <a:prstGeom prst="rect">
            <a:avLst/>
          </a:prstGeom>
          <a:noFill/>
          <a:ln/>
        </p:spPr>
        <p:txBody>
          <a:bodyPr wrap="square" rtlCol="0" anchor="t"/>
          <a:lstStyle/>
          <a:p>
            <a:pPr marL="0" indent="0" algn="l">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We’ve used </a:t>
            </a:r>
            <a:r>
              <a:rPr lang="en-US" sz="1750" dirty="0">
                <a:solidFill>
                  <a:srgbClr val="272525"/>
                </a:solidFill>
                <a:latin typeface="Eudoxus Sans" pitchFamily="34" charset="0"/>
                <a:ea typeface="Eudoxus Sans" pitchFamily="34" charset="-122"/>
                <a:cs typeface="Eudoxus Sans" pitchFamily="34" charset="-120"/>
              </a:rPr>
              <a:t>C</a:t>
            </a:r>
            <a:r>
              <a:rPr lang="en-US" sz="1750" dirty="0" smtClean="0">
                <a:solidFill>
                  <a:srgbClr val="272525"/>
                </a:solidFill>
                <a:latin typeface="Eudoxus Sans" pitchFamily="34" charset="0"/>
                <a:ea typeface="Eudoxus Sans" pitchFamily="34" charset="-122"/>
                <a:cs typeface="Eudoxus Sans" pitchFamily="34" charset="-120"/>
              </a:rPr>
              <a:t>ss for the better styling and the responsiveness and in css we’ve used the media query and css grid , css flex etc. </a:t>
            </a:r>
            <a:endParaRPr lang="en-US" sz="1750" dirty="0"/>
          </a:p>
        </p:txBody>
      </p:sp>
      <p:sp>
        <p:nvSpPr>
          <p:cNvPr id="12" name="Text 6"/>
          <p:cNvSpPr/>
          <p:nvPr/>
        </p:nvSpPr>
        <p:spPr>
          <a:xfrm>
            <a:off x="7067646" y="3956605"/>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JavaScript</a:t>
            </a:r>
            <a:endParaRPr lang="en-US" sz="2187" dirty="0"/>
          </a:p>
        </p:txBody>
      </p:sp>
      <p:sp>
        <p:nvSpPr>
          <p:cNvPr id="13" name="Text 7"/>
          <p:cNvSpPr/>
          <p:nvPr/>
        </p:nvSpPr>
        <p:spPr>
          <a:xfrm>
            <a:off x="7146149" y="4509080"/>
            <a:ext cx="2388632"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Utilized for adding interactivity, dynamic </a:t>
            </a:r>
            <a:r>
              <a:rPr lang="en-US" sz="1750" dirty="0" smtClean="0">
                <a:solidFill>
                  <a:srgbClr val="272525"/>
                </a:solidFill>
                <a:latin typeface="Eudoxus Sans" pitchFamily="34" charset="0"/>
                <a:ea typeface="Eudoxus Sans" pitchFamily="34" charset="-122"/>
                <a:cs typeface="Eudoxus Sans" pitchFamily="34" charset="-120"/>
              </a:rPr>
              <a:t>features</a:t>
            </a:r>
            <a:r>
              <a:rPr lang="en-US" sz="1750" dirty="0">
                <a:solidFill>
                  <a:srgbClr val="272525"/>
                </a:solidFill>
                <a:latin typeface="Eudoxus Sans" pitchFamily="34" charset="0"/>
                <a:ea typeface="Eudoxus Sans" pitchFamily="34" charset="-122"/>
                <a:cs typeface="Eudoxus Sans" pitchFamily="34" charset="-120"/>
              </a:rPr>
              <a:t> </a:t>
            </a:r>
            <a:r>
              <a:rPr lang="en-US" sz="1750" dirty="0" smtClean="0">
                <a:solidFill>
                  <a:srgbClr val="272525"/>
                </a:solidFill>
                <a:latin typeface="Eudoxus Sans" pitchFamily="34" charset="0"/>
                <a:ea typeface="Eudoxus Sans" pitchFamily="34" charset="-122"/>
                <a:cs typeface="Eudoxus Sans" pitchFamily="34" charset="-120"/>
              </a:rPr>
              <a:t>and some functionality .</a:t>
            </a:r>
            <a:endParaRPr lang="en-US" sz="1750" dirty="0"/>
          </a:p>
        </p:txBody>
      </p:sp>
      <p:sp>
        <p:nvSpPr>
          <p:cNvPr id="18" name="TextBox 17"/>
          <p:cNvSpPr txBox="1"/>
          <p:nvPr/>
        </p:nvSpPr>
        <p:spPr>
          <a:xfrm>
            <a:off x="4533506" y="2767349"/>
            <a:ext cx="1100962" cy="1015663"/>
          </a:xfrm>
          <a:prstGeom prst="rect">
            <a:avLst/>
          </a:prstGeom>
          <a:noFill/>
        </p:spPr>
        <p:txBody>
          <a:bodyPr wrap="square" rtlCol="0">
            <a:spAutoFit/>
          </a:bodyPr>
          <a:lstStyle/>
          <a:p>
            <a:r>
              <a:rPr lang="en-IN" sz="6000" dirty="0" smtClean="0"/>
              <a:t>{:}</a:t>
            </a:r>
            <a:endParaRPr lang="en-IN" dirty="0" smtClean="0"/>
          </a:p>
        </p:txBody>
      </p:sp>
      <p:sp>
        <p:nvSpPr>
          <p:cNvPr id="19" name="TextBox 18"/>
          <p:cNvSpPr txBox="1"/>
          <p:nvPr/>
        </p:nvSpPr>
        <p:spPr>
          <a:xfrm>
            <a:off x="7174856" y="2848609"/>
            <a:ext cx="1165609" cy="1107996"/>
          </a:xfrm>
          <a:prstGeom prst="rect">
            <a:avLst/>
          </a:prstGeom>
          <a:noFill/>
        </p:spPr>
        <p:txBody>
          <a:bodyPr wrap="square" rtlCol="0">
            <a:spAutoFit/>
          </a:bodyPr>
          <a:lstStyle/>
          <a:p>
            <a:r>
              <a:rPr lang="en-IN" sz="6600" dirty="0" smtClean="0"/>
              <a:t>( );</a:t>
            </a:r>
            <a:endParaRPr lang="en-IN" dirty="0"/>
          </a:p>
        </p:txBody>
      </p:sp>
      <p:sp>
        <p:nvSpPr>
          <p:cNvPr id="20" name="TextBox 19"/>
          <p:cNvSpPr txBox="1"/>
          <p:nvPr/>
        </p:nvSpPr>
        <p:spPr>
          <a:xfrm>
            <a:off x="1797364" y="2813516"/>
            <a:ext cx="1195754" cy="923330"/>
          </a:xfrm>
          <a:prstGeom prst="rect">
            <a:avLst/>
          </a:prstGeom>
          <a:noFill/>
        </p:spPr>
        <p:txBody>
          <a:bodyPr wrap="square" rtlCol="0">
            <a:spAutoFit/>
          </a:bodyPr>
          <a:lstStyle/>
          <a:p>
            <a:r>
              <a:rPr lang="en-IN" sz="5400" dirty="0" smtClean="0"/>
              <a:t>&lt;/&gt;</a:t>
            </a:r>
            <a:endParaRPr lang="en-IN"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61487"/>
            <a:ext cx="4463352" cy="2499477"/>
          </a:xfrm>
          <a:prstGeom prst="rect">
            <a:avLst/>
          </a:prstGeom>
        </p:spPr>
      </p:pic>
      <p:sp>
        <p:nvSpPr>
          <p:cNvPr id="5" name="TextBox 4"/>
          <p:cNvSpPr txBox="1"/>
          <p:nvPr/>
        </p:nvSpPr>
        <p:spPr>
          <a:xfrm>
            <a:off x="9456278" y="3962357"/>
            <a:ext cx="2169665" cy="400110"/>
          </a:xfrm>
          <a:prstGeom prst="rect">
            <a:avLst/>
          </a:prstGeom>
          <a:noFill/>
        </p:spPr>
        <p:txBody>
          <a:bodyPr wrap="square" rtlCol="0">
            <a:spAutoFit/>
          </a:bodyPr>
          <a:lstStyle/>
          <a:p>
            <a:r>
              <a:rPr lang="en-IN" sz="2000" b="1" dirty="0" smtClean="0"/>
              <a:t>Bootstrap </a:t>
            </a:r>
            <a:endParaRPr lang="en-IN" sz="2000" b="1" dirty="0"/>
          </a:p>
        </p:txBody>
      </p:sp>
      <p:sp>
        <p:nvSpPr>
          <p:cNvPr id="8" name="TextBox 7"/>
          <p:cNvSpPr txBox="1"/>
          <p:nvPr/>
        </p:nvSpPr>
        <p:spPr>
          <a:xfrm>
            <a:off x="9534781" y="4334791"/>
            <a:ext cx="3467786" cy="2308324"/>
          </a:xfrm>
          <a:prstGeom prst="rect">
            <a:avLst/>
          </a:prstGeom>
          <a:noFill/>
        </p:spPr>
        <p:txBody>
          <a:bodyPr wrap="square" rtlCol="0">
            <a:spAutoFit/>
          </a:bodyPr>
          <a:lstStyle/>
          <a:p>
            <a:r>
              <a:rPr lang="en-US" dirty="0"/>
              <a:t>Bootstrap is a free, open source front-end development framework for the creation of websites and web apps. Designed to enable responsive development of mobile-first websites, Bootstrap provides a collection of syntax for template designs.</a:t>
            </a:r>
            <a:endParaRPr lang="en-IN" dirty="0"/>
          </a:p>
        </p:txBody>
      </p:sp>
      <p:sp>
        <p:nvSpPr>
          <p:cNvPr id="11" name="TextBox 10"/>
          <p:cNvSpPr txBox="1"/>
          <p:nvPr/>
        </p:nvSpPr>
        <p:spPr>
          <a:xfrm>
            <a:off x="9534781" y="2848609"/>
            <a:ext cx="2091162" cy="1323439"/>
          </a:xfrm>
          <a:prstGeom prst="rect">
            <a:avLst/>
          </a:prstGeom>
          <a:noFill/>
        </p:spPr>
        <p:txBody>
          <a:bodyPr wrap="square" rtlCol="0">
            <a:spAutoFit/>
          </a:bodyPr>
          <a:lstStyle/>
          <a:p>
            <a:r>
              <a:rPr lang="en-IN" sz="8000" dirty="0" smtClean="0"/>
              <a:t>{B}</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53" presetClass="entr" presetSubtype="16" fill="hold" nodeType="withEffect">
                                  <p:stCondLst>
                                    <p:cond delay="50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6">
                                            <p:txEl>
                                              <p:pRg st="0" end="0"/>
                                            </p:txEl>
                                          </p:spTgt>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31" presetClass="entr" presetSubtype="0" fill="hold" grpId="0" nodeType="withEffect">
                                  <p:stCondLst>
                                    <p:cond delay="5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90"/>
                                          </p:val>
                                        </p:tav>
                                        <p:tav tm="100000">
                                          <p:val>
                                            <p:fltVal val="0"/>
                                          </p:val>
                                        </p:tav>
                                      </p:tavLst>
                                    </p:anim>
                                    <p:animEffect transition="in" filter="fade">
                                      <p:cBhvr>
                                        <p:cTn id="45" dur="500"/>
                                        <p:tgtEl>
                                          <p:spTgt spid="10"/>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42" presetClass="entr" presetSubtype="0" fill="hold" grpId="0" nodeType="withEffect">
                                  <p:stCondLst>
                                    <p:cond delay="50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5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2" grpId="0" animBg="1"/>
      <p:bldP spid="13" grpId="0" animBg="1"/>
      <p:bldP spid="18" grpId="0"/>
      <p:bldP spid="19" grpId="0"/>
      <p:bldP spid="20" grpId="0"/>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3579"/>
            <a:ext cx="14630400" cy="8229600"/>
          </a:xfrm>
          <a:prstGeom prst="rect">
            <a:avLst/>
          </a:prstGeom>
          <a:solidFill>
            <a:srgbClr val="FFFFFF">
              <a:alpha val="75000"/>
            </a:srgbClr>
          </a:solidFill>
          <a:ln/>
        </p:spPr>
      </p:sp>
      <p:sp>
        <p:nvSpPr>
          <p:cNvPr id="4" name="Text 1"/>
          <p:cNvSpPr/>
          <p:nvPr/>
        </p:nvSpPr>
        <p:spPr>
          <a:xfrm>
            <a:off x="2037993" y="1516975"/>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Design Decisions</a:t>
            </a:r>
            <a:endParaRPr lang="en-US" sz="4374" dirty="0"/>
          </a:p>
        </p:txBody>
      </p:sp>
      <p:pic>
        <p:nvPicPr>
          <p:cNvPr id="5" name="Image 1" descr="preencoded.png"/>
          <p:cNvPicPr>
            <a:picLocks noChangeAspect="1"/>
          </p:cNvPicPr>
          <p:nvPr/>
        </p:nvPicPr>
        <p:blipFill>
          <a:blip r:embed="rId4"/>
          <a:stretch>
            <a:fillRect/>
          </a:stretch>
        </p:blipFill>
        <p:spPr>
          <a:xfrm>
            <a:off x="2037993" y="2655689"/>
            <a:ext cx="3518059" cy="888682"/>
          </a:xfrm>
          <a:prstGeom prst="rect">
            <a:avLst/>
          </a:prstGeom>
        </p:spPr>
      </p:pic>
      <p:sp>
        <p:nvSpPr>
          <p:cNvPr id="6" name="Text 2"/>
          <p:cNvSpPr/>
          <p:nvPr/>
        </p:nvSpPr>
        <p:spPr>
          <a:xfrm>
            <a:off x="2260163" y="3877628"/>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User-Centric</a:t>
            </a:r>
            <a:endParaRPr lang="en-US" sz="2187" dirty="0"/>
          </a:p>
        </p:txBody>
      </p:sp>
      <p:sp>
        <p:nvSpPr>
          <p:cNvPr id="7" name="Text 3"/>
          <p:cNvSpPr/>
          <p:nvPr/>
        </p:nvSpPr>
        <p:spPr>
          <a:xfrm>
            <a:off x="2260163" y="4358045"/>
            <a:ext cx="2703723" cy="2243722"/>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Our design decisions were </a:t>
            </a:r>
            <a:r>
              <a:rPr lang="en-US" sz="1750" dirty="0" smtClean="0">
                <a:solidFill>
                  <a:srgbClr val="272525"/>
                </a:solidFill>
                <a:latin typeface="Eudoxus Sans" pitchFamily="34" charset="0"/>
                <a:ea typeface="Eudoxus Sans" pitchFamily="34" charset="-122"/>
                <a:cs typeface="Eudoxus Sans" pitchFamily="34" charset="-120"/>
              </a:rPr>
              <a:t>developed by the understanding of the deep driven understanding </a:t>
            </a:r>
            <a:r>
              <a:rPr lang="en-US" sz="1750" dirty="0">
                <a:solidFill>
                  <a:srgbClr val="272525"/>
                </a:solidFill>
                <a:latin typeface="Eudoxus Sans" pitchFamily="34" charset="0"/>
                <a:ea typeface="Eudoxus Sans" pitchFamily="34" charset="-122"/>
                <a:cs typeface="Eudoxus Sans" pitchFamily="34" charset="-120"/>
              </a:rPr>
              <a:t>of user </a:t>
            </a:r>
            <a:r>
              <a:rPr lang="en-US" sz="1750" dirty="0" smtClean="0">
                <a:solidFill>
                  <a:srgbClr val="272525"/>
                </a:solidFill>
                <a:latin typeface="Eudoxus Sans" pitchFamily="34" charset="0"/>
                <a:ea typeface="Eudoxus Sans" pitchFamily="34" charset="-122"/>
                <a:cs typeface="Eudoxus Sans" pitchFamily="34" charset="-120"/>
              </a:rPr>
              <a:t>needs. </a:t>
            </a:r>
            <a:endParaRPr lang="en-US" sz="1750" dirty="0"/>
          </a:p>
        </p:txBody>
      </p:sp>
      <p:pic>
        <p:nvPicPr>
          <p:cNvPr id="8" name="Image 2" descr="preencoded.png"/>
          <p:cNvPicPr>
            <a:picLocks noChangeAspect="1"/>
          </p:cNvPicPr>
          <p:nvPr/>
        </p:nvPicPr>
        <p:blipFill>
          <a:blip r:embed="rId5"/>
          <a:stretch>
            <a:fillRect/>
          </a:stretch>
        </p:blipFill>
        <p:spPr>
          <a:xfrm>
            <a:off x="5556052" y="2655689"/>
            <a:ext cx="3518178" cy="888682"/>
          </a:xfrm>
          <a:prstGeom prst="rect">
            <a:avLst/>
          </a:prstGeom>
        </p:spPr>
      </p:pic>
      <p:sp>
        <p:nvSpPr>
          <p:cNvPr id="9" name="Text 4"/>
          <p:cNvSpPr/>
          <p:nvPr/>
        </p:nvSpPr>
        <p:spPr>
          <a:xfrm>
            <a:off x="5778222" y="3877628"/>
            <a:ext cx="2777490" cy="347186"/>
          </a:xfrm>
          <a:prstGeom prst="rect">
            <a:avLst/>
          </a:prstGeom>
          <a:noFill/>
          <a:ln/>
        </p:spPr>
        <p:txBody>
          <a:bodyPr wrap="none" rtlCol="0" anchor="t"/>
          <a:lstStyle/>
          <a:p>
            <a:pPr marL="0" indent="0" algn="l">
              <a:lnSpc>
                <a:spcPts val="2734"/>
              </a:lnSpc>
              <a:buNone/>
            </a:pPr>
            <a:r>
              <a:rPr lang="en-US" sz="2187" b="1" dirty="0" smtClean="0">
                <a:solidFill>
                  <a:srgbClr val="272525"/>
                </a:solidFill>
                <a:latin typeface="p22-mackinac-pro" pitchFamily="34" charset="0"/>
                <a:ea typeface="p22-mackinac-pro" pitchFamily="34" charset="-122"/>
                <a:cs typeface="p22-mackinac-pro" pitchFamily="34" charset="-120"/>
              </a:rPr>
              <a:t>Alignment</a:t>
            </a:r>
            <a:endParaRPr lang="en-US" sz="2187" dirty="0"/>
          </a:p>
        </p:txBody>
      </p:sp>
      <p:sp>
        <p:nvSpPr>
          <p:cNvPr id="10" name="Text 5"/>
          <p:cNvSpPr/>
          <p:nvPr/>
        </p:nvSpPr>
        <p:spPr>
          <a:xfrm>
            <a:off x="5778222" y="4358045"/>
            <a:ext cx="3073837" cy="2796381"/>
          </a:xfrm>
          <a:prstGeom prst="rect">
            <a:avLst/>
          </a:prstGeom>
          <a:noFill/>
          <a:ln/>
        </p:spPr>
        <p:txBody>
          <a:bodyPr wrap="square" rtlCol="0" anchor="t"/>
          <a:lstStyle/>
          <a:p>
            <a:pPr marL="0" indent="0" algn="l">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We aligned this clone  website </a:t>
            </a:r>
            <a:r>
              <a:rPr lang="en-US" sz="1750" dirty="0">
                <a:solidFill>
                  <a:srgbClr val="272525"/>
                </a:solidFill>
                <a:latin typeface="Eudoxus Sans" pitchFamily="34" charset="0"/>
                <a:ea typeface="Eudoxus Sans" pitchFamily="34" charset="-122"/>
                <a:cs typeface="Eudoxus Sans" pitchFamily="34" charset="-120"/>
              </a:rPr>
              <a:t>visual design and branding with Lenovo's established identity, maintaining consistency </a:t>
            </a:r>
            <a:r>
              <a:rPr lang="en-US" sz="1750" dirty="0" smtClean="0">
                <a:solidFill>
                  <a:srgbClr val="272525"/>
                </a:solidFill>
                <a:latin typeface="Eudoxus Sans" pitchFamily="34" charset="0"/>
                <a:ea typeface="Eudoxus Sans" pitchFamily="34" charset="-122"/>
                <a:cs typeface="Eudoxus Sans" pitchFamily="34" charset="-120"/>
              </a:rPr>
              <a:t>and similarity with the original website.</a:t>
            </a:r>
            <a:endParaRPr lang="en-US" sz="1750" dirty="0"/>
          </a:p>
        </p:txBody>
      </p:sp>
      <p:pic>
        <p:nvPicPr>
          <p:cNvPr id="11" name="Image 3" descr="preencoded.png"/>
          <p:cNvPicPr>
            <a:picLocks noChangeAspect="1"/>
          </p:cNvPicPr>
          <p:nvPr/>
        </p:nvPicPr>
        <p:blipFill>
          <a:blip r:embed="rId6"/>
          <a:stretch>
            <a:fillRect/>
          </a:stretch>
        </p:blipFill>
        <p:spPr>
          <a:xfrm>
            <a:off x="9074229" y="2655689"/>
            <a:ext cx="3518178" cy="888682"/>
          </a:xfrm>
          <a:prstGeom prst="rect">
            <a:avLst/>
          </a:prstGeom>
        </p:spPr>
      </p:pic>
      <p:sp>
        <p:nvSpPr>
          <p:cNvPr id="12" name="Text 6"/>
          <p:cNvSpPr/>
          <p:nvPr/>
        </p:nvSpPr>
        <p:spPr>
          <a:xfrm>
            <a:off x="9296400" y="3877628"/>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Responsive Layouts</a:t>
            </a:r>
            <a:endParaRPr lang="en-US" sz="2187"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1103" y="179879"/>
            <a:ext cx="4831331" cy="2253639"/>
          </a:xfrm>
          <a:prstGeom prst="rect">
            <a:avLst/>
          </a:prstGeom>
        </p:spPr>
      </p:pic>
      <p:sp>
        <p:nvSpPr>
          <p:cNvPr id="13" name="Text 7"/>
          <p:cNvSpPr/>
          <p:nvPr/>
        </p:nvSpPr>
        <p:spPr>
          <a:xfrm>
            <a:off x="9296400" y="4358045"/>
            <a:ext cx="3296007" cy="1992514"/>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We prioritized responsive design, optimizing the website for various devices and screen sizes </a:t>
            </a:r>
            <a:r>
              <a:rPr lang="en-US" sz="1750" dirty="0" smtClean="0">
                <a:solidFill>
                  <a:srgbClr val="272525"/>
                </a:solidFill>
                <a:latin typeface="Eudoxus Sans" pitchFamily="34" charset="0"/>
                <a:ea typeface="Eudoxus Sans" pitchFamily="34" charset="-122"/>
                <a:cs typeface="Eudoxus Sans" pitchFamily="34" charset="-120"/>
              </a:rPr>
              <a:t>to relate with the user screen preference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5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ppt_y-.1"/>
                                          </p:val>
                                        </p:tav>
                                        <p:tav tm="100000">
                                          <p:val>
                                            <p:strVal val="#ppt_y"/>
                                          </p:val>
                                        </p:tav>
                                      </p:tavLst>
                                    </p:anim>
                                  </p:childTnLst>
                                </p:cTn>
                              </p:par>
                              <p:par>
                                <p:cTn id="43" presetID="2" presetClass="entr" presetSubtype="4" fill="hold" grpId="0" nodeType="withEffect">
                                  <p:stCondLst>
                                    <p:cond delay="50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50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50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0193"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84193" y="120580"/>
            <a:ext cx="5486400" cy="8229600"/>
          </a:xfrm>
          <a:prstGeom prst="rect">
            <a:avLst/>
          </a:prstGeom>
        </p:spPr>
      </p:pic>
      <p:sp>
        <p:nvSpPr>
          <p:cNvPr id="5" name="Text 1"/>
          <p:cNvSpPr/>
          <p:nvPr/>
        </p:nvSpPr>
        <p:spPr>
          <a:xfrm>
            <a:off x="833199" y="183213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Conclusion and Future Work</a:t>
            </a:r>
            <a:endParaRPr lang="en-US" sz="4374" dirty="0"/>
          </a:p>
        </p:txBody>
      </p:sp>
      <p:sp>
        <p:nvSpPr>
          <p:cNvPr id="6" name="Text 2"/>
          <p:cNvSpPr/>
          <p:nvPr/>
        </p:nvSpPr>
        <p:spPr>
          <a:xfrm>
            <a:off x="833199" y="3932991"/>
            <a:ext cx="7477601" cy="3141049"/>
          </a:xfrm>
          <a:prstGeom prst="rect">
            <a:avLst/>
          </a:prstGeom>
          <a:noFill/>
          <a:ln/>
        </p:spPr>
        <p:txBody>
          <a:bodyPr wrap="square" rtlCol="0" anchor="t"/>
          <a:lstStyle/>
          <a:p>
            <a:pPr marL="0" indent="0">
              <a:lnSpc>
                <a:spcPts val="2799"/>
              </a:lnSpc>
              <a:buNone/>
            </a:pPr>
            <a:r>
              <a:rPr lang="en-US" sz="1750" dirty="0" smtClean="0">
                <a:solidFill>
                  <a:srgbClr val="272525"/>
                </a:solidFill>
                <a:latin typeface="Eudoxus Sans" pitchFamily="34" charset="0"/>
                <a:ea typeface="Eudoxus Sans" pitchFamily="34" charset="-122"/>
                <a:cs typeface="Eudoxus Sans" pitchFamily="34" charset="-120"/>
              </a:rPr>
              <a:t>In conclusion, the cloning of the Lenovo India website will be educational experience for our team we are happy that we’ve solved the problem that we are facing and that we’ve faced and also the level of detail we achieved to make replica of this website as well as our team is working on cloning of this website day by day and exploring the feature of this website to make it more user friendly and personalized user experience </a:t>
            </a:r>
            <a:endParaRPr lang="en-US" sz="1750" dirty="0">
              <a:solidFill>
                <a:srgbClr val="272525"/>
              </a:solidFill>
              <a:latin typeface="Eudoxus Sans" pitchFamily="34" charset="0"/>
              <a:ea typeface="Eudoxus Sans" pitchFamily="34" charset="-122"/>
              <a:cs typeface="Eudoxus Sans"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53" presetClass="entr" presetSubtype="16"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6" name="Shape 0"/>
          <p:cNvSpPr/>
          <p:nvPr/>
        </p:nvSpPr>
        <p:spPr>
          <a:xfrm>
            <a:off x="0" y="-13338"/>
            <a:ext cx="14630400" cy="8229600"/>
          </a:xfrm>
          <a:prstGeom prst="rect">
            <a:avLst/>
          </a:prstGeom>
          <a:solidFill>
            <a:srgbClr val="FFFFFF">
              <a:alpha val="75000"/>
            </a:srgbClr>
          </a:solidFill>
          <a:ln/>
        </p:spPr>
      </p:sp>
      <p:sp>
        <p:nvSpPr>
          <p:cNvPr id="7" name="TextBox 6"/>
          <p:cNvSpPr txBox="1"/>
          <p:nvPr/>
        </p:nvSpPr>
        <p:spPr>
          <a:xfrm>
            <a:off x="1077996" y="2255287"/>
            <a:ext cx="13203534" cy="2646878"/>
          </a:xfrm>
          <a:prstGeom prst="rect">
            <a:avLst/>
          </a:prstGeom>
          <a:noFill/>
        </p:spPr>
        <p:txBody>
          <a:bodyPr wrap="square" rtlCol="0">
            <a:spAutoFit/>
          </a:bodyPr>
          <a:lstStyle/>
          <a:p>
            <a:r>
              <a:rPr lang="en-IN" sz="16600" dirty="0" smtClean="0">
                <a:solidFill>
                  <a:schemeClr val="tx1">
                    <a:lumMod val="95000"/>
                    <a:lumOff val="5000"/>
                  </a:schemeClr>
                </a:solidFill>
                <a:latin typeface="Georgia" panose="02040502050405020303" pitchFamily="18" charset="0"/>
              </a:rPr>
              <a:t>THANK YOU </a:t>
            </a:r>
            <a:endParaRPr lang="en-IN" sz="166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1774957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568</Words>
  <Application>Microsoft Office PowerPoint</Application>
  <PresentationFormat>Custom</PresentationFormat>
  <Paragraphs>63</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Rounded MT Bold</vt:lpstr>
      <vt:lpstr>Calibri</vt:lpstr>
      <vt:lpstr>Eudoxus Sans</vt:lpstr>
      <vt:lpstr>Georgia</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sapans284@gmail.com</cp:lastModifiedBy>
  <cp:revision>31</cp:revision>
  <dcterms:created xsi:type="dcterms:W3CDTF">2024-05-15T06:50:52Z</dcterms:created>
  <dcterms:modified xsi:type="dcterms:W3CDTF">2024-07-01T22:35:18Z</dcterms:modified>
</cp:coreProperties>
</file>